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notesMasterIdLst>
    <p:notesMasterId r:id="rId12"/>
  </p:notesMasterIdLst>
  <p:sldIdLst>
    <p:sldId id="257" r:id="rId2"/>
    <p:sldId id="272" r:id="rId3"/>
    <p:sldId id="268" r:id="rId4"/>
    <p:sldId id="269" r:id="rId5"/>
    <p:sldId id="271" r:id="rId6"/>
    <p:sldId id="270" r:id="rId7"/>
    <p:sldId id="273" r:id="rId8"/>
    <p:sldId id="260" r:id="rId9"/>
    <p:sldId id="267" r:id="rId10"/>
    <p:sldId id="25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7F5ECC9-F282-809D-6C5B-27FC9FA7CB88}" name="DIANA KONSEVYCH" initials="" userId="S::DIANA.KONSEVYCH@BARUCHMAIL.CUNY.EDU::5eb20561-4754-427d-b5c2-e4a6b39f5092"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3739E0-B78E-074E-A226-1378A13C7F33}" type="datetimeFigureOut">
              <a:rPr lang="en-US" smtClean="0"/>
              <a:t>12/14/2024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70EFCF-DAA9-794A-86A5-CBD38C8138E7}" type="slidenum">
              <a:rPr lang="en-US" smtClean="0"/>
              <a:t>‹#›</a:t>
            </a:fld>
            <a:endParaRPr lang="en-US"/>
          </a:p>
        </p:txBody>
      </p:sp>
    </p:spTree>
    <p:extLst>
      <p:ext uri="{BB962C8B-B14F-4D97-AF65-F5344CB8AC3E}">
        <p14:creationId xmlns:p14="http://schemas.microsoft.com/office/powerpoint/2010/main" val="3900346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Must be around 3 minutes</a:t>
            </a:r>
          </a:p>
        </p:txBody>
      </p:sp>
      <p:sp>
        <p:nvSpPr>
          <p:cNvPr id="4" name="Slide Number Placeholder 3"/>
          <p:cNvSpPr>
            <a:spLocks noGrp="1"/>
          </p:cNvSpPr>
          <p:nvPr>
            <p:ph type="sldNum" sz="quarter" idx="5"/>
          </p:nvPr>
        </p:nvSpPr>
        <p:spPr/>
        <p:txBody>
          <a:bodyPr/>
          <a:lstStyle/>
          <a:p>
            <a:fld id="{7570EFCF-DAA9-794A-86A5-CBD38C8138E7}" type="slidenum">
              <a:rPr lang="en-US" smtClean="0"/>
              <a:t>1</a:t>
            </a:fld>
            <a:endParaRPr lang="en-US"/>
          </a:p>
        </p:txBody>
      </p:sp>
    </p:spTree>
    <p:extLst>
      <p:ext uri="{BB962C8B-B14F-4D97-AF65-F5344CB8AC3E}">
        <p14:creationId xmlns:p14="http://schemas.microsoft.com/office/powerpoint/2010/main" val="10549953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(DK) 	One of our key interests was to find …</a:t>
            </a:r>
          </a:p>
          <a:p>
            <a:r>
              <a:rPr lang="en-US"/>
              <a:t>Muni meter – parking meter receipt</a:t>
            </a:r>
          </a:p>
          <a:p>
            <a:endParaRPr lang="en-US"/>
          </a:p>
          <a:p>
            <a:endParaRPr lang="en-US"/>
          </a:p>
          <a:p>
            <a:pPr marL="0" marR="0">
              <a:lnSpc>
                <a:spcPct val="115000"/>
              </a:lnSpc>
              <a:spcAft>
                <a:spcPts val="800"/>
              </a:spcAft>
            </a:pPr>
            <a:r>
              <a:rPr lang="en-US" sz="1800" u="sng" kern="100">
                <a:effectLst/>
                <a:latin typeface="Aptos" panose="020B0004020202020204" pitchFamily="34" charset="0"/>
                <a:ea typeface="Aptos" panose="020B0004020202020204" pitchFamily="34" charset="0"/>
                <a:cs typeface="Arial" panose="020B0604020202020204" pitchFamily="34" charset="0"/>
              </a:rPr>
              <a:t>What are the top 5 violations and their corresponding fine amounts? </a:t>
            </a:r>
          </a:p>
          <a:p>
            <a:pPr marL="0" marR="0">
              <a:lnSpc>
                <a:spcPct val="115000"/>
              </a:lnSpc>
              <a:spcAft>
                <a:spcPts val="800"/>
              </a:spcAft>
            </a:pPr>
            <a:endParaRPr lang="en-US" sz="1800" kern="100">
              <a:effectLst/>
              <a:latin typeface="Aptos" panose="020B0004020202020204" pitchFamily="34" charset="0"/>
              <a:ea typeface="Aptos" panose="020B0004020202020204" pitchFamily="34" charset="0"/>
              <a:cs typeface="Arial" panose="020B0604020202020204" pitchFamily="34" charset="0"/>
            </a:endParaRPr>
          </a:p>
          <a:p>
            <a:pPr marL="0" marR="0">
              <a:lnSpc>
                <a:spcPct val="115000"/>
              </a:lnSpc>
              <a:spcAft>
                <a:spcPts val="800"/>
              </a:spcAft>
            </a:pPr>
            <a:r>
              <a:rPr lang="en-US" sz="1800" kern="100">
                <a:effectLst/>
                <a:latin typeface="Aptos" panose="020B0004020202020204" pitchFamily="34" charset="0"/>
                <a:ea typeface="Aptos" panose="020B0004020202020204" pitchFamily="34" charset="0"/>
                <a:cs typeface="Arial" panose="020B0604020202020204" pitchFamily="34" charset="0"/>
              </a:rPr>
              <a:t>The analysis included grouping by violation and fine amount, as well as using </a:t>
            </a:r>
            <a:r>
              <a:rPr lang="en-US" sz="1800" kern="100" err="1">
                <a:effectLst/>
                <a:latin typeface="Aptos" panose="020B0004020202020204" pitchFamily="34" charset="0"/>
                <a:ea typeface="Aptos" panose="020B0004020202020204" pitchFamily="34" charset="0"/>
                <a:cs typeface="Arial" panose="020B0604020202020204" pitchFamily="34" charset="0"/>
              </a:rPr>
              <a:t>nlargest</a:t>
            </a:r>
            <a:r>
              <a:rPr lang="en-US" sz="1800" kern="100">
                <a:effectLst/>
                <a:latin typeface="Aptos" panose="020B0004020202020204" pitchFamily="34" charset="0"/>
                <a:ea typeface="Aptos" panose="020B0004020202020204" pitchFamily="34" charset="0"/>
                <a:cs typeface="Arial" panose="020B0604020202020204" pitchFamily="34" charset="0"/>
              </a:rPr>
              <a:t>() to find the top 5.</a:t>
            </a:r>
          </a:p>
          <a:p>
            <a:pPr marL="0" marR="0" indent="457200">
              <a:lnSpc>
                <a:spcPct val="115000"/>
              </a:lnSpc>
              <a:spcAft>
                <a:spcPts val="800"/>
              </a:spcAft>
            </a:pPr>
            <a:r>
              <a:rPr lang="en-US" sz="1800" kern="100">
                <a:effectLst/>
                <a:latin typeface="Aptos" panose="020B0004020202020204" pitchFamily="34" charset="0"/>
                <a:ea typeface="Aptos" panose="020B0004020202020204" pitchFamily="34" charset="0"/>
                <a:cs typeface="Arial" panose="020B0604020202020204" pitchFamily="34" charset="0"/>
              </a:rPr>
              <a:t>Insights and Discussion: The top 5 violations are (in descending order): Photo school zone speed violations with the fine amount of $50, No parking - street cleaning with the fine amount of $65, Bus lane violations $50, Fail to display </a:t>
            </a:r>
            <a:r>
              <a:rPr lang="en-US" sz="1800" kern="100" err="1">
                <a:effectLst/>
                <a:latin typeface="Aptos" panose="020B0004020202020204" pitchFamily="34" charset="0"/>
                <a:ea typeface="Aptos" panose="020B0004020202020204" pitchFamily="34" charset="0"/>
                <a:cs typeface="Arial" panose="020B0604020202020204" pitchFamily="34" charset="0"/>
              </a:rPr>
              <a:t>muni</a:t>
            </a:r>
            <a:r>
              <a:rPr lang="en-US" sz="1800" kern="100">
                <a:effectLst/>
                <a:latin typeface="Aptos" panose="020B0004020202020204" pitchFamily="34" charset="0"/>
                <a:ea typeface="Aptos" panose="020B0004020202020204" pitchFamily="34" charset="0"/>
                <a:cs typeface="Arial" panose="020B0604020202020204" pitchFamily="34" charset="0"/>
              </a:rPr>
              <a:t> meter receipt (</a:t>
            </a:r>
            <a:r>
              <a:rPr lang="en-US" sz="1800" kern="100" err="1">
                <a:effectLst/>
                <a:latin typeface="Aptos" panose="020B0004020202020204" pitchFamily="34" charset="0"/>
                <a:ea typeface="Aptos" panose="020B0004020202020204" pitchFamily="34" charset="0"/>
                <a:cs typeface="Arial" panose="020B0604020202020204" pitchFamily="34" charset="0"/>
              </a:rPr>
              <a:t>muni</a:t>
            </a:r>
            <a:r>
              <a:rPr lang="en-US" sz="1800" kern="100">
                <a:effectLst/>
                <a:latin typeface="Aptos" panose="020B0004020202020204" pitchFamily="34" charset="0"/>
                <a:ea typeface="Aptos" panose="020B0004020202020204" pitchFamily="34" charset="0"/>
                <a:cs typeface="Arial" panose="020B0604020202020204" pitchFamily="34" charset="0"/>
              </a:rPr>
              <a:t> meter receipt refers to the parking meter receipt) with the fine amount of $35, No standing - day time limits with the fine amount of $115. So, as you can see, the most common violations are not necessarily the most expensive. In fact, the most expensive among the top 5 most common violations (no standing - day time limits) is the least common. However, the fee amounts also do not decrease with the amount of violations per category. What does that mean? It is reasonable to infer that there is no apparent correlation between the fine amount and reduction in violations. In other words, a rudimentary increase in the fees will not necessarily reduce the prevalence of a given violation. In our opinion, the price increase might have to be drastic to be effective.</a:t>
            </a:r>
          </a:p>
          <a:p>
            <a:pPr marL="0" marR="0" indent="457200">
              <a:lnSpc>
                <a:spcPct val="115000"/>
              </a:lnSpc>
              <a:spcAft>
                <a:spcPts val="800"/>
              </a:spcAft>
            </a:pPr>
            <a:endParaRPr lang="en-US" sz="1800" kern="100">
              <a:effectLst/>
              <a:latin typeface="Aptos" panose="020B0004020202020204" pitchFamily="34" charset="0"/>
              <a:ea typeface="Aptos" panose="020B0004020202020204" pitchFamily="34" charset="0"/>
              <a:cs typeface="Arial" panose="020B0604020202020204" pitchFamily="34" charset="0"/>
            </a:endParaRPr>
          </a:p>
          <a:p>
            <a:pPr marL="0" marR="0" indent="457200">
              <a:lnSpc>
                <a:spcPct val="115000"/>
              </a:lnSpc>
              <a:spcAft>
                <a:spcPts val="800"/>
              </a:spcAft>
            </a:pPr>
            <a:endParaRPr lang="en-US" sz="1800" kern="100">
              <a:effectLst/>
              <a:latin typeface="Aptos" panose="020B0004020202020204" pitchFamily="34" charset="0"/>
              <a:ea typeface="Aptos" panose="020B0004020202020204" pitchFamily="34" charset="0"/>
              <a:cs typeface="Arial" panose="020B0604020202020204" pitchFamily="34" charset="0"/>
            </a:endParaRPr>
          </a:p>
          <a:p>
            <a:pPr marL="0" marR="0" indent="457200">
              <a:lnSpc>
                <a:spcPct val="115000"/>
              </a:lnSpc>
              <a:spcAft>
                <a:spcPts val="800"/>
              </a:spcAft>
            </a:pPr>
            <a:endParaRPr lang="en-US" sz="1800" kern="100">
              <a:effectLst/>
              <a:latin typeface="Aptos" panose="020B0004020202020204" pitchFamily="34" charset="0"/>
              <a:ea typeface="Aptos" panose="020B0004020202020204" pitchFamily="34" charset="0"/>
              <a:cs typeface="Arial" panose="020B0604020202020204" pitchFamily="34" charset="0"/>
            </a:endParaRPr>
          </a:p>
          <a:p>
            <a:pPr marL="0" marR="0" indent="457200">
              <a:lnSpc>
                <a:spcPct val="115000"/>
              </a:lnSpc>
              <a:spcAft>
                <a:spcPts val="800"/>
              </a:spcAft>
            </a:pPr>
            <a:r>
              <a:rPr lang="en-US" sz="1800" b="1" kern="100">
                <a:effectLst/>
                <a:latin typeface="Aptos" panose="020B0004020202020204" pitchFamily="34" charset="0"/>
                <a:ea typeface="Aptos" panose="020B0004020202020204" pitchFamily="34" charset="0"/>
                <a:cs typeface="Arial" panose="020B0604020202020204" pitchFamily="34" charset="0"/>
              </a:rPr>
              <a:t> How can this data be used? It can be used to lobby for significantly higher fine amounts under the premise that small fines do not seem to do much to decrease the number of violations. </a:t>
            </a:r>
          </a:p>
          <a:p>
            <a:pPr marL="0" marR="0" indent="457200">
              <a:lnSpc>
                <a:spcPct val="115000"/>
              </a:lnSpc>
              <a:spcAft>
                <a:spcPts val="800"/>
              </a:spcAft>
            </a:pPr>
            <a:endParaRPr lang="en-US" sz="1800" b="1" kern="100">
              <a:effectLst/>
              <a:latin typeface="Aptos" panose="020B0004020202020204" pitchFamily="34" charset="0"/>
              <a:ea typeface="Aptos" panose="020B0004020202020204" pitchFamily="34" charset="0"/>
              <a:cs typeface="Arial" panose="020B0604020202020204" pitchFamily="34" charset="0"/>
            </a:endParaRPr>
          </a:p>
          <a:p>
            <a:pPr marL="0" marR="0" indent="457200">
              <a:lnSpc>
                <a:spcPct val="115000"/>
              </a:lnSpc>
              <a:spcAft>
                <a:spcPts val="800"/>
              </a:spcAft>
            </a:pPr>
            <a:r>
              <a:rPr lang="en-US" sz="1800" b="1" kern="100">
                <a:effectLst/>
                <a:latin typeface="Aptos" panose="020B0004020202020204" pitchFamily="34" charset="0"/>
                <a:ea typeface="Aptos" panose="020B0004020202020204" pitchFamily="34" charset="0"/>
                <a:cs typeface="Arial" panose="020B0604020202020204" pitchFamily="34" charset="0"/>
              </a:rPr>
              <a:t>Comparison with initial hypothesis: I expected the number of violations to decrease with fine amounts. The small increase/decrease in fine amounts does not seem to influence the violation count per category.</a:t>
            </a:r>
          </a:p>
          <a:p>
            <a:pPr marL="0" marR="0" indent="457200">
              <a:lnSpc>
                <a:spcPct val="115000"/>
              </a:lnSpc>
              <a:spcAft>
                <a:spcPts val="800"/>
              </a:spcAft>
            </a:pPr>
            <a:endParaRPr lang="en-US" sz="1800" b="1" kern="100">
              <a:effectLst/>
              <a:latin typeface="Aptos" panose="020B0004020202020204" pitchFamily="34" charset="0"/>
              <a:ea typeface="Aptos" panose="020B0004020202020204" pitchFamily="34" charset="0"/>
              <a:cs typeface="Arial" panose="020B0604020202020204" pitchFamily="34" charset="0"/>
            </a:endParaRPr>
          </a:p>
          <a:p>
            <a:pPr marL="0" marR="0" indent="457200">
              <a:lnSpc>
                <a:spcPct val="115000"/>
              </a:lnSpc>
              <a:spcAft>
                <a:spcPts val="800"/>
              </a:spcAft>
            </a:pPr>
            <a:endParaRPr lang="en-US" sz="1800" b="1" kern="100">
              <a:effectLst/>
              <a:latin typeface="Aptos" panose="020B0004020202020204" pitchFamily="34" charset="0"/>
              <a:ea typeface="Aptos" panose="020B0004020202020204" pitchFamily="34" charset="0"/>
              <a:cs typeface="Arial" panose="020B0604020202020204" pitchFamily="34" charset="0"/>
            </a:endParaRPr>
          </a:p>
          <a:p>
            <a:pPr marL="0" marR="0" indent="457200">
              <a:lnSpc>
                <a:spcPct val="115000"/>
              </a:lnSpc>
              <a:spcAft>
                <a:spcPts val="800"/>
              </a:spcAft>
            </a:pPr>
            <a:r>
              <a:rPr lang="en-US" sz="1800" b="1" kern="100">
                <a:effectLst/>
                <a:latin typeface="Aptos" panose="020B0004020202020204" pitchFamily="34" charset="0"/>
                <a:ea typeface="Aptos" panose="020B0004020202020204" pitchFamily="34" charset="0"/>
                <a:cs typeface="Arial" panose="020B0604020202020204" pitchFamily="34" charset="0"/>
              </a:rPr>
              <a:t>Limitations of the analysis: as for our whole project, we are only using a million rows of data out of over 122 million because that is all our computers can handle. So, the results may not be a 100% representative of reality.</a:t>
            </a:r>
          </a:p>
          <a:p>
            <a:endParaRPr lang="en-US"/>
          </a:p>
        </p:txBody>
      </p:sp>
      <p:sp>
        <p:nvSpPr>
          <p:cNvPr id="4" name="Slide Number Placeholder 3"/>
          <p:cNvSpPr>
            <a:spLocks noGrp="1"/>
          </p:cNvSpPr>
          <p:nvPr>
            <p:ph type="sldNum" sz="quarter" idx="5"/>
          </p:nvPr>
        </p:nvSpPr>
        <p:spPr/>
        <p:txBody>
          <a:bodyPr/>
          <a:lstStyle/>
          <a:p>
            <a:fld id="{7570EFCF-DAA9-794A-86A5-CBD38C8138E7}" type="slidenum">
              <a:rPr lang="en-US" smtClean="0"/>
              <a:t>4</a:t>
            </a:fld>
            <a:endParaRPr lang="en-US"/>
          </a:p>
        </p:txBody>
      </p:sp>
    </p:spTree>
    <p:extLst>
      <p:ext uri="{BB962C8B-B14F-4D97-AF65-F5344CB8AC3E}">
        <p14:creationId xmlns:p14="http://schemas.microsoft.com/office/powerpoint/2010/main" val="2800316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a:t>
            </a:r>
          </a:p>
        </p:txBody>
      </p:sp>
      <p:sp>
        <p:nvSpPr>
          <p:cNvPr id="4" name="Slide Number Placeholder 3"/>
          <p:cNvSpPr>
            <a:spLocks noGrp="1"/>
          </p:cNvSpPr>
          <p:nvPr>
            <p:ph type="sldNum" sz="quarter" idx="5"/>
          </p:nvPr>
        </p:nvSpPr>
        <p:spPr/>
        <p:txBody>
          <a:bodyPr/>
          <a:lstStyle/>
          <a:p>
            <a:fld id="{7570EFCF-DAA9-794A-86A5-CBD38C8138E7}" type="slidenum">
              <a:rPr lang="en-US" smtClean="0"/>
              <a:t>5</a:t>
            </a:fld>
            <a:endParaRPr lang="en-US"/>
          </a:p>
        </p:txBody>
      </p:sp>
    </p:spTree>
    <p:extLst>
      <p:ext uri="{BB962C8B-B14F-4D97-AF65-F5344CB8AC3E}">
        <p14:creationId xmlns:p14="http://schemas.microsoft.com/office/powerpoint/2010/main" val="174139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(Beelen)</a:t>
            </a:r>
          </a:p>
          <a:p>
            <a:endParaRPr lang="en-US"/>
          </a:p>
        </p:txBody>
      </p:sp>
      <p:sp>
        <p:nvSpPr>
          <p:cNvPr id="4" name="Slide Number Placeholder 3"/>
          <p:cNvSpPr>
            <a:spLocks noGrp="1"/>
          </p:cNvSpPr>
          <p:nvPr>
            <p:ph type="sldNum" sz="quarter" idx="5"/>
          </p:nvPr>
        </p:nvSpPr>
        <p:spPr/>
        <p:txBody>
          <a:bodyPr/>
          <a:lstStyle/>
          <a:p>
            <a:fld id="{7570EFCF-DAA9-794A-86A5-CBD38C8138E7}" type="slidenum">
              <a:rPr lang="en-US" smtClean="0"/>
              <a:t>6</a:t>
            </a:fld>
            <a:endParaRPr lang="en-US"/>
          </a:p>
        </p:txBody>
      </p:sp>
    </p:spTree>
    <p:extLst>
      <p:ext uri="{BB962C8B-B14F-4D97-AF65-F5344CB8AC3E}">
        <p14:creationId xmlns:p14="http://schemas.microsoft.com/office/powerpoint/2010/main" val="3232066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ea typeface="Calibri"/>
                <a:cs typeface="Calibri"/>
              </a:rPr>
              <a:t>To give an overview, we found 3 main findings...</a:t>
            </a:r>
          </a:p>
        </p:txBody>
      </p:sp>
      <p:sp>
        <p:nvSpPr>
          <p:cNvPr id="4" name="Slide Number Placeholder 3"/>
          <p:cNvSpPr>
            <a:spLocks noGrp="1"/>
          </p:cNvSpPr>
          <p:nvPr>
            <p:ph type="sldNum" sz="quarter" idx="5"/>
          </p:nvPr>
        </p:nvSpPr>
        <p:spPr/>
        <p:txBody>
          <a:bodyPr/>
          <a:lstStyle/>
          <a:p>
            <a:fld id="{7570EFCF-DAA9-794A-86A5-CBD38C8138E7}" type="slidenum">
              <a:rPr lang="en-US" smtClean="0"/>
              <a:t>7</a:t>
            </a:fld>
            <a:endParaRPr lang="en-US"/>
          </a:p>
        </p:txBody>
      </p:sp>
    </p:spTree>
    <p:extLst>
      <p:ext uri="{BB962C8B-B14F-4D97-AF65-F5344CB8AC3E}">
        <p14:creationId xmlns:p14="http://schemas.microsoft.com/office/powerpoint/2010/main" val="2792830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485900" y="1122362"/>
            <a:ext cx="8609322" cy="3744209"/>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485900" y="5230134"/>
            <a:ext cx="46101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12/14/2024</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24430538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385416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rot="16200000">
            <a:off x="-1029207" y="4680813"/>
            <a:ext cx="2758330" cy="365125"/>
          </a:xfrm>
          <a:prstGeom prst="rect">
            <a:avLst/>
          </a:prstGeom>
        </p:spPr>
        <p:txBody>
          <a:bodyPr vert="horz" lIns="91440" tIns="45720" rIns="91440" bIns="45720" rtlCol="0" anchor="ctr"/>
          <a:lstStyle>
            <a:lvl1pPr algn="l">
              <a:defRPr sz="1100">
                <a:solidFill>
                  <a:schemeClr val="tx1"/>
                </a:solidFill>
              </a:defRPr>
            </a:lvl1pPr>
          </a:lstStyle>
          <a:p>
            <a:fld id="{8C1E1FAD-7351-4908-963A-08EA8E4AB7A0}" type="datetimeFigureOut">
              <a:rPr lang="en-US" smtClean="0"/>
              <a:t>12/14/2024</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a:off x="661112" y="6356350"/>
            <a:ext cx="5509684" cy="365125"/>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0905482" y="6356350"/>
            <a:ext cx="1112082"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grpSp>
        <p:nvGrpSpPr>
          <p:cNvPr id="7" name="Group 6">
            <a:extLst>
              <a:ext uri="{FF2B5EF4-FFF2-40B4-BE49-F238E27FC236}">
                <a16:creationId xmlns:a16="http://schemas.microsoft.com/office/drawing/2014/main" id="{23F5135F-115E-423C-BE4A-B56C35DC9F3E}"/>
              </a:ext>
            </a:extLst>
          </p:cNvPr>
          <p:cNvGrpSpPr/>
          <p:nvPr/>
        </p:nvGrpSpPr>
        <p:grpSpPr>
          <a:xfrm>
            <a:off x="174436" y="6356005"/>
            <a:ext cx="358083" cy="358083"/>
            <a:chOff x="4135740" y="1745599"/>
            <a:chExt cx="558732" cy="558732"/>
          </a:xfrm>
        </p:grpSpPr>
        <p:grpSp>
          <p:nvGrpSpPr>
            <p:cNvPr id="8" name="Group 7">
              <a:extLst>
                <a:ext uri="{FF2B5EF4-FFF2-40B4-BE49-F238E27FC236}">
                  <a16:creationId xmlns:a16="http://schemas.microsoft.com/office/drawing/2014/main" id="{82C1E318-0F1F-4920-8C7D-FBAC66631B54}"/>
                </a:ext>
              </a:extLst>
            </p:cNvPr>
            <p:cNvGrpSpPr/>
            <p:nvPr/>
          </p:nvGrpSpPr>
          <p:grpSpPr>
            <a:xfrm>
              <a:off x="4135740" y="1745599"/>
              <a:ext cx="558732" cy="558732"/>
              <a:chOff x="1028007" y="1706560"/>
              <a:chExt cx="575710" cy="575710"/>
            </a:xfrm>
          </p:grpSpPr>
          <p:cxnSp>
            <p:nvCxnSpPr>
              <p:cNvPr id="10" name="Straight Connector 9">
                <a:extLst>
                  <a:ext uri="{FF2B5EF4-FFF2-40B4-BE49-F238E27FC236}">
                    <a16:creationId xmlns:a16="http://schemas.microsoft.com/office/drawing/2014/main" id="{DE4A7237-B6EB-4FB7-8B68-7C27438D477D}"/>
                  </a:ext>
                </a:extLst>
              </p:cNvPr>
              <p:cNvCxnSpPr>
                <a:cxnSpLocks/>
              </p:cNvCxnSpPr>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E00FDE-0838-4B5B-A782-6B6C92DB0A89}"/>
                  </a:ext>
                </a:extLst>
              </p:cNvPr>
              <p:cNvCxnSpPr>
                <a:cxnSpLocks/>
              </p:cNvCxnSpPr>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Oval 8">
              <a:extLst>
                <a:ext uri="{FF2B5EF4-FFF2-40B4-BE49-F238E27FC236}">
                  <a16:creationId xmlns:a16="http://schemas.microsoft.com/office/drawing/2014/main" id="{2BC1B2F3-8E83-4A70-B103-979C67EECED1}"/>
                </a:ext>
              </a:extLst>
            </p:cNvPr>
            <p:cNvSpPr/>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12045454"/>
      </p:ext>
    </p:extLst>
  </p:cSld>
  <p:clrMap bg1="lt1" tx1="dk1" bg2="lt2" tx2="dk2" accent1="accent1" accent2="accent2" accent3="accent3" accent4="accent4" accent5="accent5" accent6="accent6" hlink="hlink" folHlink="folHlink"/>
  <p:sldLayoutIdLst>
    <p:sldLayoutId id="2147483688" r:id="rId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820014EA-FA79-436A-9FB9-F3F66E347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EAF34AB-AE16-45B5-ABC1-801F06223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in a police uniform&#10;&#10;Description automatically generated">
            <a:extLst>
              <a:ext uri="{FF2B5EF4-FFF2-40B4-BE49-F238E27FC236}">
                <a16:creationId xmlns:a16="http://schemas.microsoft.com/office/drawing/2014/main" id="{82188EAB-A630-E89A-A85A-FA5BDD35DF2D}"/>
              </a:ext>
            </a:extLst>
          </p:cNvPr>
          <p:cNvPicPr>
            <a:picLocks noChangeAspect="1"/>
          </p:cNvPicPr>
          <p:nvPr/>
        </p:nvPicPr>
        <p:blipFill>
          <a:blip r:embed="rId4">
            <a:alphaModFix amt="84000"/>
          </a:blip>
          <a:srcRect l="19716" r="4728"/>
          <a:stretch/>
        </p:blipFill>
        <p:spPr>
          <a:xfrm>
            <a:off x="20" y="6579"/>
            <a:ext cx="12191980" cy="6857990"/>
          </a:xfrm>
          <a:prstGeom prst="rect">
            <a:avLst/>
          </a:prstGeom>
        </p:spPr>
      </p:pic>
      <p:sp>
        <p:nvSpPr>
          <p:cNvPr id="31" name="Rectangle 30">
            <a:extLst>
              <a:ext uri="{FF2B5EF4-FFF2-40B4-BE49-F238E27FC236}">
                <a16:creationId xmlns:a16="http://schemas.microsoft.com/office/drawing/2014/main" id="{91080BBA-334D-47E7-984F-354D2ADEEB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59220" y="859221"/>
            <a:ext cx="6858000" cy="5139558"/>
          </a:xfrm>
          <a:prstGeom prst="rect">
            <a:avLst/>
          </a:prstGeom>
          <a:gradFill flip="none" rotWithShape="1">
            <a:gsLst>
              <a:gs pos="0">
                <a:srgbClr val="000000">
                  <a:alpha val="35000"/>
                </a:srgbClr>
              </a:gs>
              <a:gs pos="100000">
                <a:srgbClr val="000000">
                  <a:alpha val="0"/>
                </a:srgbClr>
              </a:gs>
              <a:gs pos="37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ADB24852-31F0-A8C5-BFBF-E592974D398A}"/>
              </a:ext>
            </a:extLst>
          </p:cNvPr>
          <p:cNvSpPr>
            <a:spLocks noGrp="1"/>
          </p:cNvSpPr>
          <p:nvPr>
            <p:ph type="ctrTitle"/>
          </p:nvPr>
        </p:nvSpPr>
        <p:spPr>
          <a:xfrm>
            <a:off x="168165" y="6086"/>
            <a:ext cx="10984147" cy="5214651"/>
          </a:xfrm>
        </p:spPr>
        <p:txBody>
          <a:bodyPr anchor="b">
            <a:normAutofit/>
          </a:bodyPr>
          <a:lstStyle/>
          <a:p>
            <a:r>
              <a:rPr lang="en-US" sz="6600">
                <a:latin typeface="Franklin Gothic Heavy"/>
              </a:rPr>
              <a:t>NYC  Open Parking and Camera Violations</a:t>
            </a:r>
          </a:p>
        </p:txBody>
      </p:sp>
      <p:sp>
        <p:nvSpPr>
          <p:cNvPr id="3" name="Subtitle 2">
            <a:extLst>
              <a:ext uri="{FF2B5EF4-FFF2-40B4-BE49-F238E27FC236}">
                <a16:creationId xmlns:a16="http://schemas.microsoft.com/office/drawing/2014/main" id="{8922856B-64E3-E36D-FE0C-BC2BB041FEF7}"/>
              </a:ext>
            </a:extLst>
          </p:cNvPr>
          <p:cNvSpPr>
            <a:spLocks noGrp="1"/>
          </p:cNvSpPr>
          <p:nvPr>
            <p:ph type="subTitle" idx="1"/>
          </p:nvPr>
        </p:nvSpPr>
        <p:spPr>
          <a:xfrm>
            <a:off x="1219200" y="5226402"/>
            <a:ext cx="8697023" cy="1023544"/>
          </a:xfrm>
        </p:spPr>
        <p:txBody>
          <a:bodyPr vert="horz" lIns="91440" tIns="45720" rIns="91440" bIns="45720" rtlCol="0" anchor="t">
            <a:normAutofit/>
          </a:bodyPr>
          <a:lstStyle/>
          <a:p>
            <a:r>
              <a:rPr lang="en-US">
                <a:solidFill>
                  <a:srgbClr val="FFFFFF"/>
                </a:solidFill>
              </a:rPr>
              <a:t>CIS 3210 Group Project by </a:t>
            </a:r>
            <a:r>
              <a:rPr lang="en-US" sz="1800">
                <a:solidFill>
                  <a:srgbClr val="FFFFFF"/>
                </a:solidFill>
                <a:latin typeface="Aptos"/>
              </a:rPr>
              <a:t>Diana </a:t>
            </a:r>
            <a:r>
              <a:rPr lang="en-US" sz="1800" err="1">
                <a:solidFill>
                  <a:srgbClr val="FFFFFF"/>
                </a:solidFill>
                <a:latin typeface="Aptos"/>
              </a:rPr>
              <a:t>Konsevych</a:t>
            </a:r>
            <a:r>
              <a:rPr lang="en-US" sz="1800">
                <a:solidFill>
                  <a:srgbClr val="FFFFFF"/>
                </a:solidFill>
                <a:latin typeface="Aptos"/>
              </a:rPr>
              <a:t>, Dinara </a:t>
            </a:r>
            <a:r>
              <a:rPr lang="en-US" sz="1800" err="1">
                <a:solidFill>
                  <a:srgbClr val="FFFFFF"/>
                </a:solidFill>
                <a:latin typeface="Aptos"/>
              </a:rPr>
              <a:t>Ibotova</a:t>
            </a:r>
            <a:r>
              <a:rPr lang="en-US" sz="1800">
                <a:solidFill>
                  <a:srgbClr val="FFFFFF"/>
                </a:solidFill>
                <a:latin typeface="Aptos"/>
              </a:rPr>
              <a:t>, Beelen Guzman, and Ray Kim. </a:t>
            </a:r>
            <a:endParaRPr lang="en-US">
              <a:solidFill>
                <a:srgbClr val="FFFFFF"/>
              </a:solidFill>
            </a:endParaRPr>
          </a:p>
        </p:txBody>
      </p:sp>
      <p:grpSp>
        <p:nvGrpSpPr>
          <p:cNvPr id="32" name="Group 31">
            <a:extLst>
              <a:ext uri="{FF2B5EF4-FFF2-40B4-BE49-F238E27FC236}">
                <a16:creationId xmlns:a16="http://schemas.microsoft.com/office/drawing/2014/main" id="{F3833EC7-7DA5-445E-A06F-61263A85ED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6" name="Group 15">
              <a:extLst>
                <a:ext uri="{FF2B5EF4-FFF2-40B4-BE49-F238E27FC236}">
                  <a16:creationId xmlns:a16="http://schemas.microsoft.com/office/drawing/2014/main" id="{D3B20763-0B7D-4F31-A64F-006F366093D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8" name="Straight Connector 17">
                <a:extLst>
                  <a:ext uri="{FF2B5EF4-FFF2-40B4-BE49-F238E27FC236}">
                    <a16:creationId xmlns:a16="http://schemas.microsoft.com/office/drawing/2014/main" id="{77051088-813C-4278-AC7C-F116901DB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E20E28-B404-48AB-B511-8EA7D82B262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33" name="Oval 32">
              <a:extLst>
                <a:ext uri="{FF2B5EF4-FFF2-40B4-BE49-F238E27FC236}">
                  <a16:creationId xmlns:a16="http://schemas.microsoft.com/office/drawing/2014/main" id="{5C3966B9-56D5-42A7-84B1-CC398508D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476759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bg>
      <p:bgPr>
        <a:solidFill>
          <a:schemeClr val="bg2"/>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58AB3599-B0E3-4E63-988D-82B4B5A61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4DD1B9-0EEA-63C0-D4C3-26EC45CCD750}"/>
              </a:ext>
            </a:extLst>
          </p:cNvPr>
          <p:cNvSpPr>
            <a:spLocks noGrp="1"/>
          </p:cNvSpPr>
          <p:nvPr>
            <p:ph type="ctrTitle"/>
          </p:nvPr>
        </p:nvSpPr>
        <p:spPr>
          <a:xfrm>
            <a:off x="730369" y="289927"/>
            <a:ext cx="10198791" cy="3128762"/>
          </a:xfrm>
        </p:spPr>
        <p:txBody>
          <a:bodyPr anchor="t">
            <a:normAutofit/>
          </a:bodyPr>
          <a:lstStyle/>
          <a:p>
            <a:r>
              <a:rPr lang="en-US" sz="4000"/>
              <a:t>Which day of the week the most violations occurred</a:t>
            </a:r>
          </a:p>
        </p:txBody>
      </p:sp>
      <p:pic>
        <p:nvPicPr>
          <p:cNvPr id="4" name="Picture 3">
            <a:extLst>
              <a:ext uri="{FF2B5EF4-FFF2-40B4-BE49-F238E27FC236}">
                <a16:creationId xmlns:a16="http://schemas.microsoft.com/office/drawing/2014/main" id="{8DDC1C69-6CE9-4328-6ED4-22787DA05796}"/>
              </a:ext>
            </a:extLst>
          </p:cNvPr>
          <p:cNvPicPr>
            <a:picLocks noChangeAspect="1"/>
          </p:cNvPicPr>
          <p:nvPr/>
        </p:nvPicPr>
        <p:blipFill>
          <a:blip r:embed="rId2"/>
          <a:stretch>
            <a:fillRect/>
          </a:stretch>
        </p:blipFill>
        <p:spPr>
          <a:xfrm>
            <a:off x="4347097" y="1444325"/>
            <a:ext cx="7058462" cy="5119541"/>
          </a:xfrm>
          <a:prstGeom prst="rect">
            <a:avLst/>
          </a:prstGeom>
        </p:spPr>
      </p:pic>
      <p:grpSp>
        <p:nvGrpSpPr>
          <p:cNvPr id="28" name="Group 27">
            <a:extLst>
              <a:ext uri="{FF2B5EF4-FFF2-40B4-BE49-F238E27FC236}">
                <a16:creationId xmlns:a16="http://schemas.microsoft.com/office/drawing/2014/main" id="{37574DA2-E254-4D05-A611-7C09A6499B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9" name="Group 28">
              <a:extLst>
                <a:ext uri="{FF2B5EF4-FFF2-40B4-BE49-F238E27FC236}">
                  <a16:creationId xmlns:a16="http://schemas.microsoft.com/office/drawing/2014/main" id="{CCFEC35B-EAE8-44CC-BB7D-C23DA38771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1" name="Straight Connector 30">
                <a:extLst>
                  <a:ext uri="{FF2B5EF4-FFF2-40B4-BE49-F238E27FC236}">
                    <a16:creationId xmlns:a16="http://schemas.microsoft.com/office/drawing/2014/main" id="{8E146268-2E70-4F07-9F2B-59085B6F4F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7B73337-CC95-4F8B-B1E1-A3FB3F27D69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0" name="Oval 29">
              <a:extLst>
                <a:ext uri="{FF2B5EF4-FFF2-40B4-BE49-F238E27FC236}">
                  <a16:creationId xmlns:a16="http://schemas.microsoft.com/office/drawing/2014/main" id="{E9325983-4975-4C3F-8C1C-B1AE5C03F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screenshot of a computer&#10;&#10;Description automatically generated">
            <a:extLst>
              <a:ext uri="{FF2B5EF4-FFF2-40B4-BE49-F238E27FC236}">
                <a16:creationId xmlns:a16="http://schemas.microsoft.com/office/drawing/2014/main" id="{0DA53098-5D84-BF5B-5C7C-00F6F004BC27}"/>
              </a:ext>
            </a:extLst>
          </p:cNvPr>
          <p:cNvPicPr>
            <a:picLocks noChangeAspect="1"/>
          </p:cNvPicPr>
          <p:nvPr/>
        </p:nvPicPr>
        <p:blipFill>
          <a:blip r:embed="rId3"/>
          <a:stretch>
            <a:fillRect/>
          </a:stretch>
        </p:blipFill>
        <p:spPr>
          <a:xfrm>
            <a:off x="527290" y="2394547"/>
            <a:ext cx="3546175" cy="3247847"/>
          </a:xfrm>
          <a:prstGeom prst="rect">
            <a:avLst/>
          </a:prstGeom>
        </p:spPr>
      </p:pic>
    </p:spTree>
    <p:extLst>
      <p:ext uri="{BB962C8B-B14F-4D97-AF65-F5344CB8AC3E}">
        <p14:creationId xmlns:p14="http://schemas.microsoft.com/office/powerpoint/2010/main" val="454158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ED3CBA8-06CE-18E3-E5B0-18A74F73D08A}"/>
              </a:ext>
            </a:extLst>
          </p:cNvPr>
          <p:cNvSpPr txBox="1">
            <a:spLocks/>
          </p:cNvSpPr>
          <p:nvPr/>
        </p:nvSpPr>
        <p:spPr>
          <a:xfrm>
            <a:off x="1233714" y="191952"/>
            <a:ext cx="4862286" cy="1627414"/>
          </a:xfrm>
          <a:prstGeom prst="rect">
            <a:avLst/>
          </a:prstGeom>
        </p:spPr>
        <p:txBody>
          <a:bodyPr vert="horz" lIns="91440" tIns="45720" rIns="91440" bIns="45720" rtlCol="0" anchor="b">
            <a:normAutofit fontScale="97500"/>
          </a:bodyPr>
          <a:lstStyle>
            <a:lvl1pPr algn="l" defTabSz="914400" rtl="0" eaLnBrk="1" latinLnBrk="0" hangingPunct="1">
              <a:lnSpc>
                <a:spcPct val="120000"/>
              </a:lnSpc>
              <a:spcBef>
                <a:spcPct val="0"/>
              </a:spcBef>
              <a:buNone/>
              <a:defRPr sz="5400" i="1" kern="1200">
                <a:solidFill>
                  <a:srgbClr val="000000"/>
                </a:solidFill>
                <a:highlight>
                  <a:srgbClr val="FFFF00"/>
                </a:highlight>
                <a:latin typeface="+mj-lt"/>
                <a:ea typeface="+mj-ea"/>
                <a:cs typeface="+mj-cs"/>
              </a:defRPr>
            </a:lvl1pPr>
          </a:lstStyle>
          <a:p>
            <a:r>
              <a:rPr lang="en-US"/>
              <a:t>Objective:</a:t>
            </a:r>
          </a:p>
        </p:txBody>
      </p:sp>
      <p:sp>
        <p:nvSpPr>
          <p:cNvPr id="5" name="Subtitle 2">
            <a:extLst>
              <a:ext uri="{FF2B5EF4-FFF2-40B4-BE49-F238E27FC236}">
                <a16:creationId xmlns:a16="http://schemas.microsoft.com/office/drawing/2014/main" id="{F2D3A464-6BFD-0BAE-834D-2A97D99FD802}"/>
              </a:ext>
            </a:extLst>
          </p:cNvPr>
          <p:cNvSpPr txBox="1">
            <a:spLocks/>
          </p:cNvSpPr>
          <p:nvPr/>
        </p:nvSpPr>
        <p:spPr>
          <a:xfrm>
            <a:off x="1904637" y="2641600"/>
            <a:ext cx="8519524" cy="2376715"/>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ctr" defTabSz="914400" rtl="0" eaLnBrk="1" latinLnBrk="0" hangingPunct="1">
              <a:lnSpc>
                <a:spcPct val="120000"/>
              </a:lnSpc>
              <a:spcBef>
                <a:spcPts val="500"/>
              </a:spcBef>
              <a:buFont typeface="Consolas" panose="020B0609020204030204" pitchFamily="49"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Font typeface="Consolas" panose="020B0609020204030204" pitchFamily="49"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15000"/>
              </a:lnSpc>
              <a:spcBef>
                <a:spcPts val="0"/>
              </a:spcBef>
              <a:spcAft>
                <a:spcPts val="800"/>
              </a:spcAft>
            </a:pPr>
            <a:r>
              <a:rPr lang="en-US" sz="1800" kern="100">
                <a:ea typeface="Aptos" panose="020B0004020202020204" pitchFamily="34" charset="0"/>
                <a:cs typeface="Arial"/>
              </a:rPr>
              <a:t>Analyze </a:t>
            </a:r>
            <a:r>
              <a:rPr lang="en-US" sz="1800" kern="100">
                <a:effectLst/>
                <a:ea typeface="Aptos" panose="020B0004020202020204" pitchFamily="34" charset="0"/>
                <a:cs typeface="Arial"/>
              </a:rPr>
              <a:t>parking violation data from NYC Department of Finance (DOF) in the year 2024 identify </a:t>
            </a:r>
            <a:r>
              <a:rPr lang="en-US" sz="1800" kern="100">
                <a:ea typeface="Aptos" panose="020B0004020202020204" pitchFamily="34" charset="0"/>
                <a:cs typeface="Arial"/>
              </a:rPr>
              <a:t>patterns</a:t>
            </a:r>
            <a:r>
              <a:rPr lang="en-US" sz="1800" kern="100">
                <a:effectLst/>
                <a:ea typeface="Aptos" panose="020B0004020202020204" pitchFamily="34" charset="0"/>
                <a:cs typeface="Arial"/>
              </a:rPr>
              <a:t>, trends</a:t>
            </a:r>
            <a:r>
              <a:rPr lang="en-US" sz="1800" kern="100">
                <a:ea typeface="Aptos" panose="020B0004020202020204" pitchFamily="34" charset="0"/>
                <a:cs typeface="Arial"/>
              </a:rPr>
              <a:t>,</a:t>
            </a:r>
            <a:r>
              <a:rPr lang="en-US" sz="1800" kern="100">
                <a:effectLst/>
                <a:ea typeface="Aptos" panose="020B0004020202020204" pitchFamily="34" charset="0"/>
                <a:cs typeface="Arial"/>
              </a:rPr>
              <a:t> </a:t>
            </a:r>
            <a:r>
              <a:rPr lang="en-US" sz="1800" kern="100">
                <a:ea typeface="Aptos" panose="020B0004020202020204" pitchFamily="34" charset="0"/>
                <a:cs typeface="Arial"/>
              </a:rPr>
              <a:t>and </a:t>
            </a:r>
            <a:r>
              <a:rPr lang="en-US" sz="1800" kern="100">
                <a:effectLst/>
                <a:ea typeface="Aptos" panose="020B0004020202020204" pitchFamily="34" charset="0"/>
                <a:cs typeface="Arial"/>
              </a:rPr>
              <a:t>insights of the most </a:t>
            </a:r>
            <a:r>
              <a:rPr lang="en-US" sz="1800" kern="100">
                <a:ea typeface="Aptos" panose="020B0004020202020204" pitchFamily="34" charset="0"/>
                <a:cs typeface="Arial"/>
              </a:rPr>
              <a:t>prevalent </a:t>
            </a:r>
            <a:r>
              <a:rPr lang="en-US" sz="1800" kern="100">
                <a:effectLst/>
                <a:ea typeface="Aptos" panose="020B0004020202020204" pitchFamily="34" charset="0"/>
                <a:cs typeface="Arial"/>
              </a:rPr>
              <a:t>car violations. Our goal is to address and analyze parking violations and the issuing agencies while providing recommendations </a:t>
            </a:r>
            <a:r>
              <a:rPr lang="en-US" sz="1800" kern="100">
                <a:ea typeface="Aptos" panose="020B0004020202020204" pitchFamily="34" charset="0"/>
                <a:cs typeface="Arial"/>
              </a:rPr>
              <a:t>on improving</a:t>
            </a:r>
            <a:r>
              <a:rPr lang="en-US" sz="1800" kern="100">
                <a:effectLst/>
                <a:ea typeface="Aptos" panose="020B0004020202020204" pitchFamily="34" charset="0"/>
                <a:cs typeface="Arial"/>
              </a:rPr>
              <a:t> </a:t>
            </a:r>
            <a:r>
              <a:rPr lang="en-US" sz="1800" kern="100">
                <a:ea typeface="Aptos" panose="020B0004020202020204" pitchFamily="34" charset="0"/>
                <a:cs typeface="Arial"/>
              </a:rPr>
              <a:t>traffic safety</a:t>
            </a:r>
            <a:r>
              <a:rPr lang="en-US" sz="1800" kern="100">
                <a:effectLst/>
                <a:ea typeface="Aptos" panose="020B0004020202020204" pitchFamily="34" charset="0"/>
                <a:cs typeface="Arial"/>
              </a:rPr>
              <a:t>. </a:t>
            </a:r>
          </a:p>
        </p:txBody>
      </p:sp>
    </p:spTree>
    <p:extLst>
      <p:ext uri="{BB962C8B-B14F-4D97-AF65-F5344CB8AC3E}">
        <p14:creationId xmlns:p14="http://schemas.microsoft.com/office/powerpoint/2010/main" val="3730528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2E28A-E1FB-C42B-1796-CB996C6EB457}"/>
              </a:ext>
            </a:extLst>
          </p:cNvPr>
          <p:cNvSpPr>
            <a:spLocks noGrp="1"/>
          </p:cNvSpPr>
          <p:nvPr>
            <p:ph type="ctrTitle"/>
          </p:nvPr>
        </p:nvSpPr>
        <p:spPr>
          <a:xfrm>
            <a:off x="1502229" y="245495"/>
            <a:ext cx="5872843" cy="1599067"/>
          </a:xfrm>
        </p:spPr>
        <p:txBody>
          <a:bodyPr/>
          <a:lstStyle/>
          <a:p>
            <a:r>
              <a:rPr lang="en-US"/>
              <a:t>Methodology</a:t>
            </a:r>
          </a:p>
        </p:txBody>
      </p:sp>
      <p:sp>
        <p:nvSpPr>
          <p:cNvPr id="3" name="Subtitle 2">
            <a:extLst>
              <a:ext uri="{FF2B5EF4-FFF2-40B4-BE49-F238E27FC236}">
                <a16:creationId xmlns:a16="http://schemas.microsoft.com/office/drawing/2014/main" id="{A816D867-5125-2405-A9D2-6E4EB0266009}"/>
              </a:ext>
            </a:extLst>
          </p:cNvPr>
          <p:cNvSpPr>
            <a:spLocks noGrp="1"/>
          </p:cNvSpPr>
          <p:nvPr>
            <p:ph type="subTitle" idx="1"/>
          </p:nvPr>
        </p:nvSpPr>
        <p:spPr>
          <a:xfrm>
            <a:off x="1502229" y="2290992"/>
            <a:ext cx="8904514" cy="3805008"/>
          </a:xfrm>
        </p:spPr>
        <p:txBody>
          <a:bodyPr vert="horz" lIns="91440" tIns="45720" rIns="91440" bIns="45720" rtlCol="0" anchor="t">
            <a:normAutofit/>
          </a:bodyPr>
          <a:lstStyle/>
          <a:p>
            <a:pPr marL="285750" indent="-285750">
              <a:buFont typeface="Arial" panose="020B0604020202020204" pitchFamily="34" charset="0"/>
              <a:buChar char="•"/>
            </a:pPr>
            <a:r>
              <a:rPr lang="en-US"/>
              <a:t>Data provided by Department of Finance </a:t>
            </a:r>
          </a:p>
          <a:p>
            <a:pPr marL="285750" indent="-285750">
              <a:buFont typeface="Arial" panose="020B0604020202020204" pitchFamily="34" charset="0"/>
              <a:buChar char="•"/>
            </a:pPr>
            <a:r>
              <a:rPr lang="en-US"/>
              <a:t>Size: over 122 million rows, but we only used 1 million for our analysis (why in challenges) – </a:t>
            </a:r>
            <a:r>
              <a:rPr lang="en-US" err="1"/>
              <a:t>json</a:t>
            </a:r>
            <a:r>
              <a:rPr lang="en-US"/>
              <a:t> to csv file</a:t>
            </a:r>
          </a:p>
          <a:p>
            <a:pPr marL="285750" indent="-285750">
              <a:buFont typeface="Arial" panose="020B0604020202020204" pitchFamily="34" charset="0"/>
              <a:buChar char="•"/>
            </a:pPr>
            <a:r>
              <a:rPr lang="en-US"/>
              <a:t>To clean data, we used </a:t>
            </a:r>
            <a:r>
              <a:rPr lang="en-US" err="1"/>
              <a:t>dropna</a:t>
            </a:r>
            <a:r>
              <a:rPr lang="en-US"/>
              <a:t>(), .rename(columns={}). For the questions, we used </a:t>
            </a:r>
            <a:r>
              <a:rPr lang="en-US" err="1"/>
              <a:t>groupby</a:t>
            </a:r>
            <a:r>
              <a:rPr lang="en-US"/>
              <a:t>(), </a:t>
            </a:r>
            <a:r>
              <a:rPr lang="en-US" err="1"/>
              <a:t>nlargest</a:t>
            </a:r>
            <a:r>
              <a:rPr lang="en-US"/>
              <a:t>(), and filtered data </a:t>
            </a:r>
          </a:p>
          <a:p>
            <a:pPr marL="285750" indent="-285750">
              <a:buFont typeface="Arial" panose="020B0604020202020204" pitchFamily="34" charset="0"/>
              <a:buChar char="•"/>
            </a:pPr>
            <a:r>
              <a:rPr lang="en-US"/>
              <a:t>Tools and Software: Python and relevant libraries (e.g., requests, pandas, seaborn), </a:t>
            </a:r>
            <a:r>
              <a:rPr lang="en-US" err="1"/>
              <a:t>Deepnote</a:t>
            </a:r>
            <a:r>
              <a:rPr lang="en-US"/>
              <a:t>, </a:t>
            </a:r>
            <a:r>
              <a:rPr lang="en-US" err="1"/>
              <a:t>Jupyter</a:t>
            </a:r>
            <a:r>
              <a:rPr lang="en-US"/>
              <a:t> Notebook.</a:t>
            </a:r>
            <a:endParaRPr lang="en-US" i="1" kern="100">
              <a:effectLst/>
              <a:ea typeface="Aptos" panose="020B0004020202020204" pitchFamily="34" charset="0"/>
              <a:cs typeface="Arial" panose="020B0604020202020204" pitchFamily="34" charset="0"/>
            </a:endParaRP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p:txBody>
      </p:sp>
    </p:spTree>
    <p:extLst>
      <p:ext uri="{BB962C8B-B14F-4D97-AF65-F5344CB8AC3E}">
        <p14:creationId xmlns:p14="http://schemas.microsoft.com/office/powerpoint/2010/main" val="1408388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ED27C-D5AF-B675-8F3A-93D47C421865}"/>
              </a:ext>
            </a:extLst>
          </p:cNvPr>
          <p:cNvSpPr>
            <a:spLocks noGrp="1"/>
          </p:cNvSpPr>
          <p:nvPr>
            <p:ph type="ctrTitle"/>
          </p:nvPr>
        </p:nvSpPr>
        <p:spPr>
          <a:xfrm>
            <a:off x="1292680" y="555173"/>
            <a:ext cx="5045529" cy="1185409"/>
          </a:xfrm>
        </p:spPr>
        <p:txBody>
          <a:bodyPr/>
          <a:lstStyle/>
          <a:p>
            <a:r>
              <a:rPr lang="en-US"/>
              <a:t>Key Findings</a:t>
            </a:r>
          </a:p>
        </p:txBody>
      </p:sp>
      <p:sp>
        <p:nvSpPr>
          <p:cNvPr id="3" name="Subtitle 2">
            <a:extLst>
              <a:ext uri="{FF2B5EF4-FFF2-40B4-BE49-F238E27FC236}">
                <a16:creationId xmlns:a16="http://schemas.microsoft.com/office/drawing/2014/main" id="{4CB47439-7B32-CA18-BCD6-692B8C0D160D}"/>
              </a:ext>
            </a:extLst>
          </p:cNvPr>
          <p:cNvSpPr>
            <a:spLocks noGrp="1"/>
          </p:cNvSpPr>
          <p:nvPr>
            <p:ph type="subTitle" idx="1"/>
          </p:nvPr>
        </p:nvSpPr>
        <p:spPr>
          <a:xfrm>
            <a:off x="773704" y="2072640"/>
            <a:ext cx="5564505" cy="3044779"/>
          </a:xfrm>
        </p:spPr>
        <p:txBody>
          <a:bodyPr>
            <a:normAutofit/>
          </a:bodyPr>
          <a:lstStyle/>
          <a:p>
            <a:pPr marL="285750" indent="-285750">
              <a:buFont typeface="Arial" panose="020B0604020202020204" pitchFamily="34" charset="0"/>
              <a:buChar char="•"/>
            </a:pPr>
            <a:r>
              <a:rPr lang="en-US"/>
              <a:t>The most common violations are not necessarily the most expensive.</a:t>
            </a:r>
          </a:p>
          <a:p>
            <a:pPr marL="285750" indent="-285750">
              <a:buFont typeface="Arial" panose="020B0604020202020204" pitchFamily="34" charset="0"/>
              <a:buChar char="•"/>
            </a:pPr>
            <a:r>
              <a:rPr lang="en-US"/>
              <a:t>The most expensive among the top 5 most common violations (no standing - day time limits) is the least common.</a:t>
            </a:r>
          </a:p>
          <a:p>
            <a:pPr marL="285750" indent="-285750">
              <a:buFont typeface="Arial" panose="020B0604020202020204" pitchFamily="34" charset="0"/>
              <a:buChar char="•"/>
            </a:pPr>
            <a:r>
              <a:rPr lang="en-US" b="1"/>
              <a:t>BUT</a:t>
            </a:r>
            <a:r>
              <a:rPr lang="en-US"/>
              <a:t> the small variance in fine amount does not influence the number of violations per category.</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p:txBody>
      </p:sp>
      <p:pic>
        <p:nvPicPr>
          <p:cNvPr id="4" name="Picture 3" descr="A graph of a number of objects&#10;&#10;Description automatically generated with medium confidence">
            <a:extLst>
              <a:ext uri="{FF2B5EF4-FFF2-40B4-BE49-F238E27FC236}">
                <a16:creationId xmlns:a16="http://schemas.microsoft.com/office/drawing/2014/main" id="{B8CD3563-2631-E48A-13CB-B9D3947B0B8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03394" y="771730"/>
            <a:ext cx="5323259" cy="5718173"/>
          </a:xfrm>
          <a:prstGeom prst="rect">
            <a:avLst/>
          </a:prstGeom>
        </p:spPr>
      </p:pic>
      <p:pic>
        <p:nvPicPr>
          <p:cNvPr id="5" name="Picture 4" descr="A screen shot of a computer code&#10;&#10;Description automatically generated">
            <a:extLst>
              <a:ext uri="{FF2B5EF4-FFF2-40B4-BE49-F238E27FC236}">
                <a16:creationId xmlns:a16="http://schemas.microsoft.com/office/drawing/2014/main" id="{8CB2D2AA-5953-F4EC-D9D0-41BC7FCEC2E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55389" y="5117419"/>
            <a:ext cx="4048005" cy="1372484"/>
          </a:xfrm>
          <a:prstGeom prst="rect">
            <a:avLst/>
          </a:prstGeom>
        </p:spPr>
      </p:pic>
    </p:spTree>
    <p:extLst>
      <p:ext uri="{BB962C8B-B14F-4D97-AF65-F5344CB8AC3E}">
        <p14:creationId xmlns:p14="http://schemas.microsoft.com/office/powerpoint/2010/main" val="3430881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BF427-0AFD-480D-F381-266DE1EC3831}"/>
              </a:ext>
            </a:extLst>
          </p:cNvPr>
          <p:cNvSpPr>
            <a:spLocks noGrp="1"/>
          </p:cNvSpPr>
          <p:nvPr>
            <p:ph type="ctrTitle"/>
          </p:nvPr>
        </p:nvSpPr>
        <p:spPr>
          <a:xfrm>
            <a:off x="1485900" y="431483"/>
            <a:ext cx="8609322" cy="1295718"/>
          </a:xfrm>
        </p:spPr>
        <p:txBody>
          <a:bodyPr/>
          <a:lstStyle/>
          <a:p>
            <a:r>
              <a:rPr lang="en-US"/>
              <a:t>Key Findings (continued):</a:t>
            </a:r>
          </a:p>
        </p:txBody>
      </p:sp>
      <p:sp>
        <p:nvSpPr>
          <p:cNvPr id="3" name="Subtitle 2">
            <a:extLst>
              <a:ext uri="{FF2B5EF4-FFF2-40B4-BE49-F238E27FC236}">
                <a16:creationId xmlns:a16="http://schemas.microsoft.com/office/drawing/2014/main" id="{9E0F71B2-A01D-D9C8-096E-423EFAF805A1}"/>
              </a:ext>
            </a:extLst>
          </p:cNvPr>
          <p:cNvSpPr>
            <a:spLocks noGrp="1"/>
          </p:cNvSpPr>
          <p:nvPr>
            <p:ph type="subTitle" idx="1"/>
          </p:nvPr>
        </p:nvSpPr>
        <p:spPr>
          <a:xfrm>
            <a:off x="296846" y="2085240"/>
            <a:ext cx="4613114" cy="2670773"/>
          </a:xfrm>
        </p:spPr>
        <p:txBody>
          <a:bodyPr vert="horz" lIns="91440" tIns="45720" rIns="91440" bIns="45720" rtlCol="0" anchor="t">
            <a:normAutofit fontScale="92500" lnSpcReduction="10000"/>
          </a:bodyPr>
          <a:lstStyle/>
          <a:p>
            <a:pPr marL="285750" indent="-285750">
              <a:buFont typeface="Arial" panose="020B0604020202020204" pitchFamily="34" charset="0"/>
              <a:buChar char="•"/>
            </a:pPr>
            <a:r>
              <a:rPr lang="en-US">
                <a:latin typeface="Consolas"/>
                <a:ea typeface="+mn-lt"/>
                <a:cs typeface="+mn-lt"/>
              </a:rPr>
              <a:t>The Department of Transportation has the highest fine amount for "Bus Lane Violation" (144). </a:t>
            </a:r>
          </a:p>
          <a:p>
            <a:pPr marL="285750" indent="-285750">
              <a:buFont typeface="Arial" panose="020B0604020202020204" pitchFamily="34" charset="0"/>
              <a:buChar char="•"/>
            </a:pPr>
            <a:r>
              <a:rPr lang="en-US">
                <a:latin typeface="Consolas"/>
              </a:rPr>
              <a:t>"Fail to Display Muni Meter Receipt" fines  across multiple departments vary widely.</a:t>
            </a:r>
          </a:p>
          <a:p>
            <a:pPr marL="285750" indent="-285750">
              <a:buFont typeface="Arial" panose="020B0604020202020204" pitchFamily="34" charset="0"/>
              <a:buChar char="•"/>
            </a:pPr>
            <a:r>
              <a:rPr lang="en-US">
                <a:latin typeface="Consolas"/>
              </a:rPr>
              <a:t>The Department of Sanitation gives a significant fine (115) for "No Standing/Daytime Limits".</a:t>
            </a:r>
          </a:p>
          <a:p>
            <a:pPr marL="285750" indent="-285750">
              <a:buFont typeface="Arial" panose="020B0604020202020204" pitchFamily="34" charset="0"/>
              <a:buChar char="•"/>
            </a:pPr>
            <a:endParaRPr lang="en-US">
              <a:latin typeface="Consolas"/>
            </a:endParaRP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b="1"/>
          </a:p>
        </p:txBody>
      </p:sp>
      <p:pic>
        <p:nvPicPr>
          <p:cNvPr id="5" name="Picture 4" descr="A screenshot of a graph&#10;&#10;Description automatically generated">
            <a:extLst>
              <a:ext uri="{FF2B5EF4-FFF2-40B4-BE49-F238E27FC236}">
                <a16:creationId xmlns:a16="http://schemas.microsoft.com/office/drawing/2014/main" id="{B7945EC5-D126-9143-6240-39BF1621CAA1}"/>
              </a:ext>
            </a:extLst>
          </p:cNvPr>
          <p:cNvPicPr>
            <a:picLocks noChangeAspect="1"/>
          </p:cNvPicPr>
          <p:nvPr/>
        </p:nvPicPr>
        <p:blipFill>
          <a:blip r:embed="rId3"/>
          <a:stretch>
            <a:fillRect/>
          </a:stretch>
        </p:blipFill>
        <p:spPr>
          <a:xfrm>
            <a:off x="4949211" y="1696801"/>
            <a:ext cx="6808732" cy="4639783"/>
          </a:xfrm>
          <a:prstGeom prst="rect">
            <a:avLst/>
          </a:prstGeom>
        </p:spPr>
      </p:pic>
    </p:spTree>
    <p:extLst>
      <p:ext uri="{BB962C8B-B14F-4D97-AF65-F5344CB8AC3E}">
        <p14:creationId xmlns:p14="http://schemas.microsoft.com/office/powerpoint/2010/main" val="1750819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07811-EA8F-6153-253A-33C3C1AD93B6}"/>
              </a:ext>
            </a:extLst>
          </p:cNvPr>
          <p:cNvSpPr>
            <a:spLocks noGrp="1"/>
          </p:cNvSpPr>
          <p:nvPr>
            <p:ph type="ctrTitle"/>
          </p:nvPr>
        </p:nvSpPr>
        <p:spPr>
          <a:xfrm>
            <a:off x="1485900" y="512763"/>
            <a:ext cx="8609322" cy="1295718"/>
          </a:xfrm>
        </p:spPr>
        <p:txBody>
          <a:bodyPr/>
          <a:lstStyle/>
          <a:p>
            <a:r>
              <a:rPr lang="en-US"/>
              <a:t>Challenges and Solutions:</a:t>
            </a:r>
          </a:p>
        </p:txBody>
      </p:sp>
      <p:sp>
        <p:nvSpPr>
          <p:cNvPr id="3" name="Subtitle 2">
            <a:extLst>
              <a:ext uri="{FF2B5EF4-FFF2-40B4-BE49-F238E27FC236}">
                <a16:creationId xmlns:a16="http://schemas.microsoft.com/office/drawing/2014/main" id="{265C7F2D-46F5-90AA-07FB-FF399ECC69B5}"/>
              </a:ext>
            </a:extLst>
          </p:cNvPr>
          <p:cNvSpPr>
            <a:spLocks noGrp="1"/>
          </p:cNvSpPr>
          <p:nvPr>
            <p:ph type="subTitle" idx="1"/>
          </p:nvPr>
        </p:nvSpPr>
        <p:spPr>
          <a:xfrm>
            <a:off x="1485900" y="2161814"/>
            <a:ext cx="9266766" cy="3967487"/>
          </a:xfrm>
        </p:spPr>
        <p:txBody>
          <a:bodyPr vert="horz" lIns="91440" tIns="45720" rIns="91440" bIns="45720" rtlCol="0" anchor="t">
            <a:normAutofit/>
          </a:bodyPr>
          <a:lstStyle/>
          <a:p>
            <a:pPr marL="342900" indent="-342900">
              <a:buAutoNum type="arabicPeriod"/>
            </a:pPr>
            <a:r>
              <a:rPr lang="en-US"/>
              <a:t>The size of the dataset made it difficult to refresh the data each time, so we had to save the API's result into a csv file which also kept our data consistent.</a:t>
            </a:r>
          </a:p>
          <a:p>
            <a:pPr marL="342900" indent="-342900">
              <a:buAutoNum type="arabicPeriod"/>
            </a:pPr>
            <a:r>
              <a:rPr lang="en-US"/>
              <a:t>Due to the violation time's formatting issues, we had manipulation/analysis issues. In the end we had to scrap visuals pertaining to violation time.</a:t>
            </a:r>
          </a:p>
          <a:p>
            <a:pPr marL="342900" indent="-342900">
              <a:buAutoNum type="arabicPeriod"/>
            </a:pPr>
            <a:r>
              <a:rPr lang="en-US"/>
              <a:t>Violations from the same county were being bucketed into different labels due to naming errors. For example, one county could have three different variations: Q, QNS , </a:t>
            </a:r>
            <a:r>
              <a:rPr lang="en-US" err="1"/>
              <a:t>Qns</a:t>
            </a:r>
            <a:r>
              <a:rPr lang="en-US"/>
              <a:t>, Qn which all means Queens County. Our solution was to create a function that renamed the county based off their current labels.</a:t>
            </a:r>
          </a:p>
          <a:p>
            <a:pPr marL="342900" indent="-342900">
              <a:buAutoNum type="arabicPeriod"/>
            </a:pPr>
            <a:endParaRPr lang="en-US"/>
          </a:p>
        </p:txBody>
      </p:sp>
    </p:spTree>
    <p:extLst>
      <p:ext uri="{BB962C8B-B14F-4D97-AF65-F5344CB8AC3E}">
        <p14:creationId xmlns:p14="http://schemas.microsoft.com/office/powerpoint/2010/main" val="3632254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F9A69-23C1-301D-54A9-80737CDF022A}"/>
              </a:ext>
            </a:extLst>
          </p:cNvPr>
          <p:cNvSpPr>
            <a:spLocks noGrp="1"/>
          </p:cNvSpPr>
          <p:nvPr>
            <p:ph type="ctrTitle"/>
          </p:nvPr>
        </p:nvSpPr>
        <p:spPr>
          <a:xfrm>
            <a:off x="965200" y="207962"/>
            <a:ext cx="3783322" cy="1013709"/>
          </a:xfrm>
        </p:spPr>
        <p:txBody>
          <a:bodyPr/>
          <a:lstStyle/>
          <a:p>
            <a:r>
              <a:rPr lang="en-US"/>
              <a:t>Conclusion</a:t>
            </a:r>
          </a:p>
        </p:txBody>
      </p:sp>
      <p:sp>
        <p:nvSpPr>
          <p:cNvPr id="3" name="Subtitle 2">
            <a:extLst>
              <a:ext uri="{FF2B5EF4-FFF2-40B4-BE49-F238E27FC236}">
                <a16:creationId xmlns:a16="http://schemas.microsoft.com/office/drawing/2014/main" id="{9049A632-4FAE-A948-A670-CE7EECEC21EA}"/>
              </a:ext>
            </a:extLst>
          </p:cNvPr>
          <p:cNvSpPr>
            <a:spLocks noGrp="1"/>
          </p:cNvSpPr>
          <p:nvPr>
            <p:ph type="subTitle" idx="1"/>
          </p:nvPr>
        </p:nvSpPr>
        <p:spPr>
          <a:xfrm>
            <a:off x="1270000" y="1458234"/>
            <a:ext cx="9664700" cy="3939265"/>
          </a:xfrm>
        </p:spPr>
        <p:txBody>
          <a:bodyPr vert="horz" lIns="91440" tIns="45720" rIns="91440" bIns="45720" rtlCol="0" anchor="t">
            <a:normAutofit lnSpcReduction="10000"/>
          </a:bodyPr>
          <a:lstStyle/>
          <a:p>
            <a:pPr marL="285750" indent="-285750">
              <a:buChar char="•"/>
            </a:pPr>
            <a:r>
              <a:rPr lang="en-US">
                <a:ea typeface="+mn-lt"/>
                <a:cs typeface="+mn-lt"/>
              </a:rPr>
              <a:t>Lower cost of violations have a higher frequency (suggest weaker enforcement) </a:t>
            </a:r>
          </a:p>
          <a:p>
            <a:pPr marL="285750" indent="-285750">
              <a:buChar char="•"/>
            </a:pPr>
            <a:r>
              <a:rPr lang="en-US">
                <a:ea typeface="+mn-lt"/>
                <a:cs typeface="+mn-lt"/>
              </a:rPr>
              <a:t>Less frequent violations turn out to have higher fine (suggest less to occur)</a:t>
            </a:r>
          </a:p>
          <a:p>
            <a:pPr marL="285750" indent="-285750">
              <a:buChar char="•"/>
            </a:pPr>
            <a:r>
              <a:rPr lang="en-US">
                <a:ea typeface="+mn-lt"/>
                <a:cs typeface="+mn-lt"/>
              </a:rPr>
              <a:t>High # of fine from Department of Sanitation suggest need to improve on regulations</a:t>
            </a:r>
          </a:p>
          <a:p>
            <a:r>
              <a:rPr lang="en-US" b="1">
                <a:ea typeface="+mn-lt"/>
                <a:cs typeface="+mn-lt"/>
              </a:rPr>
              <a:t>Recommendation:</a:t>
            </a:r>
            <a:endParaRPr lang="en-US" b="1"/>
          </a:p>
          <a:p>
            <a:pPr marL="285750" indent="-285750">
              <a:buFont typeface="Arial" panose="020B0604020202020204" pitchFamily="34" charset="0"/>
              <a:buChar char="•"/>
            </a:pPr>
            <a:r>
              <a:rPr lang="en-US"/>
              <a:t>Access to additional Data: Having access to drivers age &amp; vehicle type will help identify the type of violation are most likely to receive.</a:t>
            </a:r>
          </a:p>
          <a:p>
            <a:pPr marL="285750" indent="-285750">
              <a:buChar char="•"/>
            </a:pPr>
            <a:r>
              <a:rPr lang="en-US"/>
              <a:t>Increasing enforcement -&gt; reduce frequency</a:t>
            </a:r>
          </a:p>
          <a:p>
            <a:endParaRPr lang="en-US"/>
          </a:p>
          <a:p>
            <a:r>
              <a:rPr lang="en-US"/>
              <a:t>By addressing these findings, there can be suggestions to improve data collection, address awareness, and improve on regulation to make changes.   </a:t>
            </a:r>
          </a:p>
          <a:p>
            <a:pPr lvl="1" algn="l"/>
            <a:endParaRPr lang="en-US" sz="1400" b="1"/>
          </a:p>
        </p:txBody>
      </p:sp>
    </p:spTree>
    <p:extLst>
      <p:ext uri="{BB962C8B-B14F-4D97-AF65-F5344CB8AC3E}">
        <p14:creationId xmlns:p14="http://schemas.microsoft.com/office/powerpoint/2010/main" val="4081246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20014EA-FA79-436A-9FB9-F3F66E347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EAF34AB-AE16-45B5-ABC1-801F06223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olice officer holding clipboard and sleeping in a car&#10;&#10;Description automatically generated">
            <a:extLst>
              <a:ext uri="{FF2B5EF4-FFF2-40B4-BE49-F238E27FC236}">
                <a16:creationId xmlns:a16="http://schemas.microsoft.com/office/drawing/2014/main" id="{DBAEAF12-25ED-B669-5DF3-C5428C85D960}"/>
              </a:ext>
            </a:extLst>
          </p:cNvPr>
          <p:cNvPicPr>
            <a:picLocks noChangeAspect="1"/>
          </p:cNvPicPr>
          <p:nvPr/>
        </p:nvPicPr>
        <p:blipFill>
          <a:blip r:embed="rId3">
            <a:alphaModFix amt="84000"/>
          </a:blip>
          <a:srcRect t="9591" b="6140"/>
          <a:stretch/>
        </p:blipFill>
        <p:spPr>
          <a:xfrm>
            <a:off x="20" y="10"/>
            <a:ext cx="12191980" cy="6857990"/>
          </a:xfrm>
          <a:prstGeom prst="rect">
            <a:avLst/>
          </a:prstGeom>
        </p:spPr>
      </p:pic>
      <p:sp>
        <p:nvSpPr>
          <p:cNvPr id="13" name="Rectangle 12">
            <a:extLst>
              <a:ext uri="{FF2B5EF4-FFF2-40B4-BE49-F238E27FC236}">
                <a16:creationId xmlns:a16="http://schemas.microsoft.com/office/drawing/2014/main" id="{91080BBA-334D-47E7-984F-354D2ADEEB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59220" y="859221"/>
            <a:ext cx="6858000" cy="5139558"/>
          </a:xfrm>
          <a:prstGeom prst="rect">
            <a:avLst/>
          </a:prstGeom>
          <a:gradFill flip="none" rotWithShape="1">
            <a:gsLst>
              <a:gs pos="0">
                <a:srgbClr val="000000">
                  <a:alpha val="35000"/>
                </a:srgbClr>
              </a:gs>
              <a:gs pos="100000">
                <a:srgbClr val="000000">
                  <a:alpha val="0"/>
                </a:srgbClr>
              </a:gs>
              <a:gs pos="37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B8BE5A32-F221-0ABF-0046-37A2EB722C00}"/>
              </a:ext>
            </a:extLst>
          </p:cNvPr>
          <p:cNvSpPr>
            <a:spLocks noGrp="1"/>
          </p:cNvSpPr>
          <p:nvPr>
            <p:ph type="ctrTitle"/>
          </p:nvPr>
        </p:nvSpPr>
        <p:spPr>
          <a:xfrm>
            <a:off x="1219200" y="479050"/>
            <a:ext cx="6777540" cy="5434070"/>
          </a:xfrm>
        </p:spPr>
        <p:txBody>
          <a:bodyPr anchor="b">
            <a:normAutofit/>
          </a:bodyPr>
          <a:lstStyle/>
          <a:p>
            <a:r>
              <a:rPr lang="en-US" sz="9600"/>
              <a:t>Thank you!</a:t>
            </a:r>
            <a:br>
              <a:rPr lang="en-US" sz="9600"/>
            </a:br>
            <a:br>
              <a:rPr lang="en-US" sz="9600"/>
            </a:br>
            <a:r>
              <a:rPr lang="en-US" sz="9600"/>
              <a:t>Q&amp;A</a:t>
            </a:r>
          </a:p>
        </p:txBody>
      </p:sp>
      <p:grpSp>
        <p:nvGrpSpPr>
          <p:cNvPr id="15" name="Group 14">
            <a:extLst>
              <a:ext uri="{FF2B5EF4-FFF2-40B4-BE49-F238E27FC236}">
                <a16:creationId xmlns:a16="http://schemas.microsoft.com/office/drawing/2014/main" id="{F3833EC7-7DA5-445E-A06F-61263A85ED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6" name="Group 15">
              <a:extLst>
                <a:ext uri="{FF2B5EF4-FFF2-40B4-BE49-F238E27FC236}">
                  <a16:creationId xmlns:a16="http://schemas.microsoft.com/office/drawing/2014/main" id="{D3B20763-0B7D-4F31-A64F-006F366093D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8" name="Straight Connector 17">
                <a:extLst>
                  <a:ext uri="{FF2B5EF4-FFF2-40B4-BE49-F238E27FC236}">
                    <a16:creationId xmlns:a16="http://schemas.microsoft.com/office/drawing/2014/main" id="{77051088-813C-4278-AC7C-F116901DB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E20E28-B404-48AB-B511-8EA7D82B262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7" name="Oval 16">
              <a:extLst>
                <a:ext uri="{FF2B5EF4-FFF2-40B4-BE49-F238E27FC236}">
                  <a16:creationId xmlns:a16="http://schemas.microsoft.com/office/drawing/2014/main" id="{5C3966B9-56D5-42A7-84B1-CC398508D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09876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3BB4F-C1D7-EC27-A11E-60DA0453875A}"/>
              </a:ext>
            </a:extLst>
          </p:cNvPr>
          <p:cNvSpPr>
            <a:spLocks noGrp="1"/>
          </p:cNvSpPr>
          <p:nvPr>
            <p:ph type="ctrTitle"/>
          </p:nvPr>
        </p:nvSpPr>
        <p:spPr>
          <a:xfrm>
            <a:off x="715554" y="313872"/>
            <a:ext cx="6807200" cy="1785257"/>
          </a:xfrm>
        </p:spPr>
        <p:txBody>
          <a:bodyPr>
            <a:normAutofit fontScale="90000"/>
          </a:bodyPr>
          <a:lstStyle/>
          <a:p>
            <a:r>
              <a:rPr lang="en-US"/>
              <a:t>Questions Addressed in the Overall Report:</a:t>
            </a:r>
          </a:p>
        </p:txBody>
      </p:sp>
      <p:sp>
        <p:nvSpPr>
          <p:cNvPr id="3" name="Subtitle 2">
            <a:extLst>
              <a:ext uri="{FF2B5EF4-FFF2-40B4-BE49-F238E27FC236}">
                <a16:creationId xmlns:a16="http://schemas.microsoft.com/office/drawing/2014/main" id="{A3C43E2C-E2F1-5CC8-AC39-65D402FC81A5}"/>
              </a:ext>
            </a:extLst>
          </p:cNvPr>
          <p:cNvSpPr>
            <a:spLocks noGrp="1"/>
          </p:cNvSpPr>
          <p:nvPr>
            <p:ph type="subTitle" idx="1"/>
          </p:nvPr>
        </p:nvSpPr>
        <p:spPr>
          <a:xfrm>
            <a:off x="715554" y="2354035"/>
            <a:ext cx="10623006" cy="3777343"/>
          </a:xfrm>
        </p:spPr>
        <p:txBody>
          <a:bodyPr vert="horz" lIns="91440" tIns="45720" rIns="91440" bIns="45720" rtlCol="0" anchor="t">
            <a:normAutofit/>
          </a:bodyPr>
          <a:lstStyle/>
          <a:p>
            <a:pPr algn="l">
              <a:buFont typeface="Arial" panose="020B0604020202020204" pitchFamily="34" charset="0"/>
              <a:buChar char="•"/>
            </a:pPr>
            <a:r>
              <a:rPr lang="en-US" b="0" i="0" u="none" strike="noStrike">
                <a:effectLst/>
              </a:rPr>
              <a:t>Which license type received the most tickets/accidents? </a:t>
            </a:r>
          </a:p>
          <a:p>
            <a:pPr>
              <a:buFont typeface="Arial" panose="020B0604020202020204" pitchFamily="34" charset="0"/>
              <a:buChar char="•"/>
            </a:pPr>
            <a:r>
              <a:rPr lang="en-US" i="0" u="none" strike="noStrike">
                <a:effectLst/>
              </a:rPr>
              <a:t>What are the top 5 violations and their corresponding fine amounts? </a:t>
            </a:r>
            <a:r>
              <a:rPr lang="en-US" b="1"/>
              <a:t>-</a:t>
            </a:r>
            <a:r>
              <a:rPr lang="en-US"/>
              <a:t> Show</a:t>
            </a:r>
            <a:endParaRPr lang="en-US" b="0" i="0" u="none" strike="noStrike">
              <a:effectLst/>
            </a:endParaRPr>
          </a:p>
          <a:p>
            <a:pPr algn="l">
              <a:buFont typeface="Arial" panose="020B0604020202020204" pitchFamily="34" charset="0"/>
              <a:buChar char="•"/>
            </a:pPr>
            <a:r>
              <a:rPr lang="en-US" b="0" i="0" u="none" strike="noStrike">
                <a:effectLst/>
              </a:rPr>
              <a:t>How are the top 5 violations distributed among the top 5 licenses with most offenses? </a:t>
            </a:r>
          </a:p>
          <a:p>
            <a:pPr algn="l">
              <a:buFont typeface="Arial" panose="020B0604020202020204" pitchFamily="34" charset="0"/>
              <a:buChar char="•"/>
            </a:pPr>
            <a:r>
              <a:rPr lang="en-US" b="0" i="0" u="none" strike="noStrike">
                <a:effectLst/>
              </a:rPr>
              <a:t>Which county received the most tickets? </a:t>
            </a:r>
          </a:p>
          <a:p>
            <a:pPr algn="l">
              <a:buFont typeface="Arial" panose="020B0604020202020204" pitchFamily="34" charset="0"/>
              <a:buChar char="•"/>
            </a:pPr>
            <a:r>
              <a:rPr lang="en-US" b="0" i="0" u="none" strike="noStrike">
                <a:effectLst/>
              </a:rPr>
              <a:t>Which issuing agency gives the most violation tickets? </a:t>
            </a:r>
          </a:p>
          <a:p>
            <a:pPr>
              <a:buFont typeface="Arial" panose="020B0604020202020204" pitchFamily="34" charset="0"/>
              <a:buChar char="•"/>
            </a:pPr>
            <a:r>
              <a:rPr lang="en-US" b="1" i="0" u="none" strike="noStrike">
                <a:effectLst/>
              </a:rPr>
              <a:t>Which day of the week has the most violations? </a:t>
            </a:r>
            <a:r>
              <a:rPr lang="en-US"/>
              <a:t>-Show </a:t>
            </a:r>
            <a:endParaRPr lang="en-US" b="0" i="0" u="none" strike="noStrike">
              <a:effectLst/>
            </a:endParaRPr>
          </a:p>
          <a:p>
            <a:pPr>
              <a:buFont typeface="Arial" panose="020B0604020202020204" pitchFamily="34" charset="0"/>
              <a:buChar char="•"/>
            </a:pPr>
            <a:r>
              <a:rPr lang="en-US" b="1" i="0" u="none" strike="noStrike">
                <a:effectLst/>
              </a:rPr>
              <a:t>How do fine amounts vary across issuing agencies and violations?</a:t>
            </a:r>
            <a:r>
              <a:rPr lang="en-US" b="0" i="0" u="none" strike="noStrike">
                <a:effectLst/>
              </a:rPr>
              <a:t> </a:t>
            </a:r>
            <a:r>
              <a:rPr lang="en-US"/>
              <a:t>- Show</a:t>
            </a:r>
            <a:endParaRPr lang="en-US" b="0" i="0" u="none" strike="noStrike">
              <a:effectLst/>
            </a:endParaRPr>
          </a:p>
          <a:p>
            <a:endParaRPr lang="en-US"/>
          </a:p>
        </p:txBody>
      </p:sp>
    </p:spTree>
    <p:extLst>
      <p:ext uri="{BB962C8B-B14F-4D97-AF65-F5344CB8AC3E}">
        <p14:creationId xmlns:p14="http://schemas.microsoft.com/office/powerpoint/2010/main" val="363920402"/>
      </p:ext>
    </p:extLst>
  </p:cSld>
  <p:clrMapOvr>
    <a:masterClrMapping/>
  </p:clrMapOvr>
</p:sld>
</file>

<file path=ppt/theme/theme1.xml><?xml version="1.0" encoding="utf-8"?>
<a:theme xmlns:a="http://schemas.openxmlformats.org/drawingml/2006/main" name="StreetscapeVTI">
  <a:themeElements>
    <a:clrScheme name="Streetscape2">
      <a:dk1>
        <a:sysClr val="windowText" lastClr="000000"/>
      </a:dk1>
      <a:lt1>
        <a:srgbClr val="FFFFFF"/>
      </a:lt1>
      <a:dk2>
        <a:srgbClr val="191919"/>
      </a:dk2>
      <a:lt2>
        <a:srgbClr val="F3F2EE"/>
      </a:lt2>
      <a:accent1>
        <a:srgbClr val="448885"/>
      </a:accent1>
      <a:accent2>
        <a:srgbClr val="627C58"/>
      </a:accent2>
      <a:accent3>
        <a:srgbClr val="848358"/>
      </a:accent3>
      <a:accent4>
        <a:srgbClr val="547096"/>
      </a:accent4>
      <a:accent5>
        <a:srgbClr val="646464"/>
      </a:accent5>
      <a:accent6>
        <a:srgbClr val="A8A8A8"/>
      </a:accent6>
      <a:hlink>
        <a:srgbClr val="0563C1"/>
      </a:hlink>
      <a:folHlink>
        <a:srgbClr val="954F72"/>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reetscapeVTI" id="{B20F88EA-96D0-4E96-9207-A1488DAC5867}" vid="{3F7E5CFE-E584-4E58-A75E-141AC45B14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5</Notes>
  <HiddenSlides>2</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StreetscapeVTI</vt:lpstr>
      <vt:lpstr>NYC  Open Parking and Camera Violations</vt:lpstr>
      <vt:lpstr>PowerPoint Presentation</vt:lpstr>
      <vt:lpstr>Methodology</vt:lpstr>
      <vt:lpstr>Key Findings</vt:lpstr>
      <vt:lpstr>Key Findings (continued):</vt:lpstr>
      <vt:lpstr>Challenges and Solutions:</vt:lpstr>
      <vt:lpstr>Conclusion</vt:lpstr>
      <vt:lpstr>Thank you!  Q&amp;A</vt:lpstr>
      <vt:lpstr>Questions Addressed in the Overall Report:</vt:lpstr>
      <vt:lpstr>Which day of the week the most violations occurred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DIANA KONSEVYCH</dc:creator>
  <cp:revision>3</cp:revision>
  <dcterms:created xsi:type="dcterms:W3CDTF">2024-12-01T01:29:21Z</dcterms:created>
  <dcterms:modified xsi:type="dcterms:W3CDTF">2024-12-14T16:31:22Z</dcterms:modified>
</cp:coreProperties>
</file>